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357" r:id="rId3"/>
    <p:sldId id="335" r:id="rId4"/>
    <p:sldId id="358" r:id="rId5"/>
    <p:sldId id="359" r:id="rId6"/>
    <p:sldId id="360" r:id="rId7"/>
    <p:sldId id="361" r:id="rId8"/>
    <p:sldId id="362" r:id="rId9"/>
    <p:sldId id="363" r:id="rId10"/>
    <p:sldId id="364" r:id="rId11"/>
    <p:sldId id="365" r:id="rId12"/>
    <p:sldId id="366" r:id="rId13"/>
    <p:sldId id="285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E96"/>
    <a:srgbClr val="8195A3"/>
    <a:srgbClr val="328273"/>
    <a:srgbClr val="50C8AE"/>
    <a:srgbClr val="07C9C4"/>
    <a:srgbClr val="40A693"/>
    <a:srgbClr val="4276AA"/>
    <a:srgbClr val="5E7280"/>
    <a:srgbClr val="516D82"/>
    <a:srgbClr val="0CB6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0" autoAdjust="0"/>
    <p:restoredTop sz="82949" autoAdjust="0"/>
  </p:normalViewPr>
  <p:slideViewPr>
    <p:cSldViewPr snapToGrid="0" showGuides="1">
      <p:cViewPr>
        <p:scale>
          <a:sx n="66" d="100"/>
          <a:sy n="66" d="100"/>
        </p:scale>
        <p:origin x="378" y="6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33178-B0D2-4D18-A1A6-149F71C60592}" type="datetimeFigureOut">
              <a:rPr lang="zh-CN" altLang="en-US" smtClean="0"/>
              <a:t>2018/08/30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D4C706-B552-48CF-B615-B4F29AB3EE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4C706-B552-48CF-B615-B4F29AB3EE5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4C706-B552-48CF-B615-B4F29AB3EE5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415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4C706-B552-48CF-B615-B4F29AB3EE5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442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4C706-B552-48CF-B615-B4F29AB3EE5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789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4C706-B552-48CF-B615-B4F29AB3EE56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4C706-B552-48CF-B615-B4F29AB3EE5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788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4C706-B552-48CF-B615-B4F29AB3EE5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4C706-B552-48CF-B615-B4F29AB3EE5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490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4C706-B552-48CF-B615-B4F29AB3EE5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992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4C706-B552-48CF-B615-B4F29AB3EE5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988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4C706-B552-48CF-B615-B4F29AB3EE5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647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4C706-B552-48CF-B615-B4F29AB3EE5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497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4C706-B552-48CF-B615-B4F29AB3EE5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19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2018/08/30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2018/08/30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2018/08/30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 userDrawn="1"/>
        </p:nvSpPr>
        <p:spPr>
          <a:xfrm>
            <a:off x="2034745" y="4284124"/>
            <a:ext cx="807805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12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2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2018/08/30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2018/08/30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2018/08/30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2018/08/30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2018/08/30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2018/08/30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2018/08/30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2018/08/30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hyperlink" Target="https://github.com/hepengju/ExcelVBAUtil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/>
        </p:nvSpPr>
        <p:spPr>
          <a:xfrm>
            <a:off x="-53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73" name="等腰三角形 72"/>
          <p:cNvSpPr/>
          <p:nvPr/>
        </p:nvSpPr>
        <p:spPr>
          <a:xfrm rot="9044306">
            <a:off x="11241086" y="4091705"/>
            <a:ext cx="170002" cy="146553"/>
          </a:xfrm>
          <a:prstGeom prst="triangle">
            <a:avLst/>
          </a:prstGeom>
          <a:solidFill>
            <a:srgbClr val="0CB692"/>
          </a:solidFill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4" name="等腰三角形 73"/>
          <p:cNvSpPr/>
          <p:nvPr/>
        </p:nvSpPr>
        <p:spPr>
          <a:xfrm rot="4836188">
            <a:off x="11395188" y="2857377"/>
            <a:ext cx="236683" cy="204036"/>
          </a:xfrm>
          <a:prstGeom prst="triangle">
            <a:avLst/>
          </a:prstGeom>
          <a:solidFill>
            <a:srgbClr val="0CB692"/>
          </a:solidFill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5" name="等腰三角形 74"/>
          <p:cNvSpPr/>
          <p:nvPr/>
        </p:nvSpPr>
        <p:spPr>
          <a:xfrm rot="4836188">
            <a:off x="11235406" y="3555778"/>
            <a:ext cx="236683" cy="204036"/>
          </a:xfrm>
          <a:prstGeom prst="triangle">
            <a:avLst/>
          </a:prstGeom>
          <a:solidFill>
            <a:srgbClr val="0CB692"/>
          </a:solidFill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 flipV="1">
            <a:off x="-16706" y="2394856"/>
            <a:ext cx="5488210" cy="4489174"/>
            <a:chOff x="2438347" y="1509485"/>
            <a:chExt cx="6139543" cy="5021943"/>
          </a:xfrm>
        </p:grpSpPr>
        <p:sp>
          <p:nvSpPr>
            <p:cNvPr id="65" name="等腰三角形 64"/>
            <p:cNvSpPr/>
            <p:nvPr/>
          </p:nvSpPr>
          <p:spPr>
            <a:xfrm rot="10800000">
              <a:off x="3570462" y="1970314"/>
              <a:ext cx="5007428" cy="4316748"/>
            </a:xfrm>
            <a:prstGeom prst="triangle">
              <a:avLst/>
            </a:prstGeom>
            <a:noFill/>
            <a:ln>
              <a:solidFill>
                <a:srgbClr val="0CB6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等腰三角形 65"/>
            <p:cNvSpPr/>
            <p:nvPr/>
          </p:nvSpPr>
          <p:spPr>
            <a:xfrm rot="10800000">
              <a:off x="2576524" y="2838169"/>
              <a:ext cx="427880" cy="368862"/>
            </a:xfrm>
            <a:prstGeom prst="triangle">
              <a:avLst/>
            </a:prstGeom>
            <a:solidFill>
              <a:srgbClr val="0CB692"/>
            </a:solidFill>
            <a:ln>
              <a:solidFill>
                <a:srgbClr val="0CB6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等腰三角形 66"/>
            <p:cNvSpPr/>
            <p:nvPr/>
          </p:nvSpPr>
          <p:spPr>
            <a:xfrm rot="10800000">
              <a:off x="2777400" y="3667859"/>
              <a:ext cx="2759746" cy="2379091"/>
            </a:xfrm>
            <a:prstGeom prst="triangle">
              <a:avLst/>
            </a:prstGeom>
            <a:noFill/>
            <a:ln>
              <a:solidFill>
                <a:srgbClr val="0CB6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等腰三角形 67"/>
            <p:cNvSpPr/>
            <p:nvPr/>
          </p:nvSpPr>
          <p:spPr>
            <a:xfrm rot="10800000">
              <a:off x="4942060" y="6131971"/>
              <a:ext cx="413658" cy="399457"/>
            </a:xfrm>
            <a:prstGeom prst="triangle">
              <a:avLst/>
            </a:prstGeom>
            <a:solidFill>
              <a:srgbClr val="0CB692"/>
            </a:solidFill>
            <a:ln>
              <a:solidFill>
                <a:srgbClr val="0CB6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等腰三角形 68"/>
            <p:cNvSpPr/>
            <p:nvPr/>
          </p:nvSpPr>
          <p:spPr>
            <a:xfrm rot="10800000">
              <a:off x="6241382" y="4266573"/>
              <a:ext cx="427880" cy="368862"/>
            </a:xfrm>
            <a:prstGeom prst="triangle">
              <a:avLst/>
            </a:prstGeom>
            <a:solidFill>
              <a:srgbClr val="0CB692"/>
            </a:solidFill>
            <a:ln>
              <a:solidFill>
                <a:srgbClr val="0CB6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等腰三角形 69"/>
            <p:cNvSpPr/>
            <p:nvPr/>
          </p:nvSpPr>
          <p:spPr>
            <a:xfrm rot="10800000">
              <a:off x="3425867" y="4188494"/>
              <a:ext cx="1462810" cy="1337820"/>
            </a:xfrm>
            <a:prstGeom prst="triangle">
              <a:avLst/>
            </a:prstGeom>
            <a:solidFill>
              <a:srgbClr val="516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等腰三角形 76"/>
            <p:cNvSpPr/>
            <p:nvPr/>
          </p:nvSpPr>
          <p:spPr>
            <a:xfrm rot="10800000">
              <a:off x="2438347" y="1509485"/>
              <a:ext cx="5007428" cy="4316748"/>
            </a:xfrm>
            <a:prstGeom prst="triangl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78" name="KSO_FD"/>
          <p:cNvSpPr>
            <a:spLocks noGrp="1"/>
          </p:cNvSpPr>
          <p:nvPr/>
        </p:nvSpPr>
        <p:spPr>
          <a:xfrm>
            <a:off x="83814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412CF1-F9F4-4F7B-AD53-1A88622A8C7B}" type="datetimeFigureOut">
              <a:rPr lang="zh-CN" altLang="en-US" smtClean="0">
                <a:cs typeface="+mn-ea"/>
                <a:sym typeface="+mn-lt"/>
              </a:rPr>
              <a:t>2018/08/30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KSO_FT"/>
          <p:cNvSpPr>
            <a:spLocks noGrp="1"/>
          </p:cNvSpPr>
          <p:nvPr/>
        </p:nvSpPr>
        <p:spPr>
          <a:xfrm>
            <a:off x="4038547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KSO_FN"/>
          <p:cNvSpPr>
            <a:spLocks noGrp="1"/>
          </p:cNvSpPr>
          <p:nvPr/>
        </p:nvSpPr>
        <p:spPr>
          <a:xfrm>
            <a:off x="861054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8BB862-31F9-4E79-AD8F-15F270DE74C8}" type="slidenum">
              <a:rPr lang="zh-CN" altLang="en-US" smtClean="0">
                <a:cs typeface="+mn-ea"/>
                <a:sym typeface="+mn-lt"/>
              </a:rPr>
              <a:t>1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任意多边形 82"/>
          <p:cNvSpPr/>
          <p:nvPr/>
        </p:nvSpPr>
        <p:spPr>
          <a:xfrm rot="10800000">
            <a:off x="9796758" y="-1"/>
            <a:ext cx="1981912" cy="1708545"/>
          </a:xfrm>
          <a:custGeom>
            <a:avLst/>
            <a:gdLst>
              <a:gd name="connsiteX0" fmla="*/ 2441304 w 2441304"/>
              <a:gd name="connsiteY0" fmla="*/ 2104573 h 2104573"/>
              <a:gd name="connsiteX1" fmla="*/ 0 w 2441304"/>
              <a:gd name="connsiteY1" fmla="*/ 2104573 h 2104573"/>
              <a:gd name="connsiteX2" fmla="*/ 1220652 w 2441304"/>
              <a:gd name="connsiteY2" fmla="*/ 0 h 210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1304" h="2104573">
                <a:moveTo>
                  <a:pt x="2441304" y="2104573"/>
                </a:moveTo>
                <a:lnTo>
                  <a:pt x="0" y="2104573"/>
                </a:lnTo>
                <a:lnTo>
                  <a:pt x="1220652" y="0"/>
                </a:lnTo>
                <a:close/>
              </a:path>
            </a:pathLst>
          </a:custGeom>
          <a:solidFill>
            <a:srgbClr val="516D8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任意多边形 83"/>
          <p:cNvSpPr/>
          <p:nvPr/>
        </p:nvSpPr>
        <p:spPr>
          <a:xfrm rot="10800000">
            <a:off x="10557563" y="71201"/>
            <a:ext cx="1634490" cy="1757883"/>
          </a:xfrm>
          <a:custGeom>
            <a:avLst/>
            <a:gdLst>
              <a:gd name="connsiteX0" fmla="*/ 2013353 w 2013353"/>
              <a:gd name="connsiteY0" fmla="*/ 2165347 h 2165347"/>
              <a:gd name="connsiteX1" fmla="*/ 0 w 2013353"/>
              <a:gd name="connsiteY1" fmla="*/ 2165347 h 2165347"/>
              <a:gd name="connsiteX2" fmla="*/ 0 w 2013353"/>
              <a:gd name="connsiteY2" fmla="*/ 1305951 h 2165347"/>
              <a:gd name="connsiteX3" fmla="*/ 757452 w 2013353"/>
              <a:gd name="connsiteY3" fmla="*/ 0 h 2165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3353" h="2165347">
                <a:moveTo>
                  <a:pt x="2013353" y="2165347"/>
                </a:moveTo>
                <a:lnTo>
                  <a:pt x="0" y="2165347"/>
                </a:lnTo>
                <a:lnTo>
                  <a:pt x="0" y="1305951"/>
                </a:lnTo>
                <a:lnTo>
                  <a:pt x="757452" y="0"/>
                </a:lnTo>
                <a:close/>
              </a:path>
            </a:pathLst>
          </a:cu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等腰三角形 84"/>
          <p:cNvSpPr/>
          <p:nvPr/>
        </p:nvSpPr>
        <p:spPr>
          <a:xfrm rot="10800000">
            <a:off x="10824598" y="272314"/>
            <a:ext cx="1150082" cy="991450"/>
          </a:xfrm>
          <a:prstGeom prst="triangle">
            <a:avLst/>
          </a:prstGeom>
          <a:solidFill>
            <a:srgbClr val="EED66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等腰三角形 85"/>
          <p:cNvSpPr/>
          <p:nvPr/>
        </p:nvSpPr>
        <p:spPr>
          <a:xfrm rot="10800000">
            <a:off x="10099375" y="1533913"/>
            <a:ext cx="537399" cy="463275"/>
          </a:xfrm>
          <a:prstGeom prst="triangle">
            <a:avLst/>
          </a:prstGeom>
          <a:solidFill>
            <a:srgbClr val="EED66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等腰三角形 86"/>
          <p:cNvSpPr/>
          <p:nvPr/>
        </p:nvSpPr>
        <p:spPr>
          <a:xfrm rot="10800000">
            <a:off x="11675689" y="1953679"/>
            <a:ext cx="187125" cy="161315"/>
          </a:xfrm>
          <a:prstGeom prst="triangle">
            <a:avLst/>
          </a:pr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等腰三角形 87"/>
          <p:cNvSpPr/>
          <p:nvPr/>
        </p:nvSpPr>
        <p:spPr>
          <a:xfrm rot="10800000">
            <a:off x="10924617" y="2582852"/>
            <a:ext cx="230499" cy="198706"/>
          </a:xfrm>
          <a:prstGeom prst="triangle">
            <a:avLst/>
          </a:pr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等腰三角形 88"/>
          <p:cNvSpPr/>
          <p:nvPr/>
        </p:nvSpPr>
        <p:spPr>
          <a:xfrm rot="10800000">
            <a:off x="10922921" y="2071208"/>
            <a:ext cx="187125" cy="161315"/>
          </a:xfrm>
          <a:prstGeom prst="triangle">
            <a:avLst/>
          </a:pr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等腰三角形 89"/>
          <p:cNvSpPr/>
          <p:nvPr/>
        </p:nvSpPr>
        <p:spPr>
          <a:xfrm rot="10800000">
            <a:off x="11230640" y="2203504"/>
            <a:ext cx="325834" cy="280891"/>
          </a:xfrm>
          <a:prstGeom prst="triangle">
            <a:avLst/>
          </a:prstGeom>
          <a:solidFill>
            <a:srgbClr val="516D8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等腰三角形 90"/>
          <p:cNvSpPr/>
          <p:nvPr/>
        </p:nvSpPr>
        <p:spPr>
          <a:xfrm rot="10800000">
            <a:off x="9655494" y="1054522"/>
            <a:ext cx="187125" cy="161315"/>
          </a:xfrm>
          <a:prstGeom prst="triangle">
            <a:avLst/>
          </a:pr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TextBox 26"/>
          <p:cNvSpPr txBox="1"/>
          <p:nvPr/>
        </p:nvSpPr>
        <p:spPr>
          <a:xfrm>
            <a:off x="3301133" y="2331052"/>
            <a:ext cx="78089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rgbClr val="0CB692"/>
                </a:solidFill>
                <a:cs typeface="+mn-ea"/>
                <a:sym typeface="+mn-lt"/>
              </a:rPr>
              <a:t>数据库设计工具</a:t>
            </a:r>
            <a:endParaRPr lang="en-US" altLang="zh-CN" sz="6000" b="1" dirty="0">
              <a:solidFill>
                <a:srgbClr val="0CB692"/>
              </a:solidFill>
              <a:cs typeface="+mn-ea"/>
              <a:sym typeface="+mn-lt"/>
            </a:endParaRPr>
          </a:p>
          <a:p>
            <a:pPr algn="ctr"/>
            <a:r>
              <a:rPr lang="en-US" altLang="zh-CN" sz="6000" b="1" dirty="0" smtClean="0">
                <a:solidFill>
                  <a:srgbClr val="0CB692"/>
                </a:solidFill>
                <a:cs typeface="+mn-ea"/>
                <a:sym typeface="+mn-lt"/>
              </a:rPr>
              <a:t>v0.99</a:t>
            </a:r>
            <a:endParaRPr lang="zh-CN" sz="6000" b="1" dirty="0">
              <a:solidFill>
                <a:srgbClr val="0CB692"/>
              </a:solidFill>
              <a:cs typeface="+mn-ea"/>
              <a:sym typeface="+mn-lt"/>
            </a:endParaRPr>
          </a:p>
        </p:txBody>
      </p:sp>
      <p:sp>
        <p:nvSpPr>
          <p:cNvPr id="38" name="TextBox 33"/>
          <p:cNvSpPr txBox="1"/>
          <p:nvPr/>
        </p:nvSpPr>
        <p:spPr>
          <a:xfrm>
            <a:off x="4957778" y="5681663"/>
            <a:ext cx="633670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516D82"/>
                </a:solidFill>
                <a:cs typeface="+mn-ea"/>
                <a:sym typeface="+mn-lt"/>
              </a:rPr>
              <a:t>汇报人：何鹏举             日期：</a:t>
            </a:r>
            <a:r>
              <a:rPr lang="en-US" sz="1600" dirty="0">
                <a:solidFill>
                  <a:srgbClr val="516D82"/>
                </a:solidFill>
                <a:cs typeface="+mn-ea"/>
                <a:sym typeface="+mn-lt"/>
              </a:rPr>
              <a:t>2018</a:t>
            </a:r>
            <a:r>
              <a:rPr lang="zh-CN" altLang="en-US" sz="1600" dirty="0" smtClean="0">
                <a:solidFill>
                  <a:srgbClr val="516D82"/>
                </a:solidFill>
                <a:cs typeface="+mn-ea"/>
                <a:sym typeface="+mn-lt"/>
              </a:rPr>
              <a:t>年</a:t>
            </a:r>
            <a:r>
              <a:rPr lang="en-US" altLang="zh-CN" sz="1600" dirty="0" smtClean="0">
                <a:solidFill>
                  <a:srgbClr val="516D82"/>
                </a:solidFill>
                <a:cs typeface="+mn-ea"/>
                <a:sym typeface="+mn-lt"/>
              </a:rPr>
              <a:t>09</a:t>
            </a:r>
            <a:r>
              <a:rPr lang="zh-CN" altLang="en-US" sz="1600" dirty="0" smtClean="0">
                <a:solidFill>
                  <a:srgbClr val="516D82"/>
                </a:solidFill>
                <a:cs typeface="+mn-ea"/>
                <a:sym typeface="+mn-lt"/>
              </a:rPr>
              <a:t>月</a:t>
            </a:r>
            <a:endParaRPr lang="zh-CN" altLang="en-US" sz="1600" dirty="0">
              <a:solidFill>
                <a:srgbClr val="516D8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H="1">
            <a:off x="0" y="0"/>
            <a:ext cx="2143841" cy="2331114"/>
            <a:chOff x="10051036" y="0"/>
            <a:chExt cx="2143841" cy="233111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10800000">
              <a:off x="10536165" y="1328919"/>
              <a:ext cx="311284" cy="268348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10800000">
              <a:off x="11801248" y="1692585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11188128" y="2237674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10800000">
              <a:off x="11149082" y="1794408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10800000">
              <a:off x="11455502" y="1909023"/>
              <a:ext cx="188736" cy="162703"/>
            </a:xfrm>
            <a:prstGeom prst="triangle">
              <a:avLst/>
            </a:pr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10800000">
              <a:off x="10051036" y="913594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7" name="文本框 6"/>
          <p:cNvSpPr txBox="1"/>
          <p:nvPr/>
        </p:nvSpPr>
        <p:spPr>
          <a:xfrm>
            <a:off x="1503069" y="157748"/>
            <a:ext cx="540721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50C8AE"/>
                </a:solidFill>
                <a:cs typeface="+mn-ea"/>
                <a:sym typeface="+mn-lt"/>
              </a:rPr>
              <a:t>功能演示</a:t>
            </a:r>
            <a:r>
              <a:rPr lang="en-US" altLang="zh-CN" sz="2400" b="1" dirty="0" smtClean="0">
                <a:solidFill>
                  <a:srgbClr val="50C8AE"/>
                </a:solidFill>
                <a:cs typeface="+mn-ea"/>
                <a:sym typeface="+mn-lt"/>
              </a:rPr>
              <a:t>-Insert</a:t>
            </a:r>
            <a:r>
              <a:rPr lang="zh-CN" altLang="en-US" sz="2400" b="1" dirty="0" smtClean="0">
                <a:solidFill>
                  <a:srgbClr val="50C8AE"/>
                </a:solidFill>
                <a:cs typeface="+mn-ea"/>
                <a:sym typeface="+mn-lt"/>
              </a:rPr>
              <a:t>语句</a:t>
            </a:r>
            <a:endParaRPr lang="zh-CN" altLang="en-US" sz="2000" dirty="0">
              <a:solidFill>
                <a:srgbClr val="F0F0F0">
                  <a:lumMod val="50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52" y="913594"/>
            <a:ext cx="9601200" cy="582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04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drape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H="1">
            <a:off x="0" y="0"/>
            <a:ext cx="2143841" cy="2331114"/>
            <a:chOff x="10051036" y="0"/>
            <a:chExt cx="2143841" cy="233111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10800000">
              <a:off x="10536165" y="1328919"/>
              <a:ext cx="311284" cy="268348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10800000">
              <a:off x="11801248" y="1692585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11188128" y="2237674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10800000">
              <a:off x="11149082" y="1794408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10800000">
              <a:off x="11455502" y="1909023"/>
              <a:ext cx="188736" cy="162703"/>
            </a:xfrm>
            <a:prstGeom prst="triangle">
              <a:avLst/>
            </a:pr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10800000">
              <a:off x="10051036" y="913594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7" name="文本框 6"/>
          <p:cNvSpPr txBox="1"/>
          <p:nvPr/>
        </p:nvSpPr>
        <p:spPr>
          <a:xfrm>
            <a:off x="1503069" y="157748"/>
            <a:ext cx="540721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50C8AE"/>
                </a:solidFill>
                <a:cs typeface="+mn-ea"/>
                <a:sym typeface="+mn-lt"/>
              </a:rPr>
              <a:t>功能演示</a:t>
            </a:r>
            <a:r>
              <a:rPr lang="en-US" altLang="zh-CN" sz="2400" b="1" dirty="0" smtClean="0">
                <a:solidFill>
                  <a:srgbClr val="50C8AE"/>
                </a:solidFill>
                <a:cs typeface="+mn-ea"/>
                <a:sym typeface="+mn-lt"/>
              </a:rPr>
              <a:t>-</a:t>
            </a:r>
            <a:r>
              <a:rPr lang="zh-CN" altLang="en-US" sz="2400" b="1" dirty="0">
                <a:solidFill>
                  <a:srgbClr val="50C8AE"/>
                </a:solidFill>
                <a:cs typeface="+mn-ea"/>
                <a:sym typeface="+mn-lt"/>
              </a:rPr>
              <a:t>说明</a:t>
            </a:r>
            <a:endParaRPr lang="zh-CN" altLang="en-US" sz="2000" dirty="0">
              <a:solidFill>
                <a:srgbClr val="F0F0F0">
                  <a:lumMod val="50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496" y="913594"/>
            <a:ext cx="5469255" cy="5800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668" y="804079"/>
            <a:ext cx="817816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155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drape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H="1">
            <a:off x="0" y="0"/>
            <a:ext cx="2143841" cy="2331114"/>
            <a:chOff x="10051036" y="0"/>
            <a:chExt cx="2143841" cy="233111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10800000">
              <a:off x="10536165" y="1328919"/>
              <a:ext cx="311284" cy="268348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10800000">
              <a:off x="11801248" y="1692585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11188128" y="2237674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10800000">
              <a:off x="11149082" y="1794408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10800000">
              <a:off x="11455502" y="1909023"/>
              <a:ext cx="188736" cy="162703"/>
            </a:xfrm>
            <a:prstGeom prst="triangle">
              <a:avLst/>
            </a:pr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10800000">
              <a:off x="10051036" y="913594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7" name="文本框 6"/>
          <p:cNvSpPr txBox="1"/>
          <p:nvPr/>
        </p:nvSpPr>
        <p:spPr>
          <a:xfrm>
            <a:off x="1503069" y="157748"/>
            <a:ext cx="540721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50C8AE"/>
                </a:solidFill>
                <a:cs typeface="+mn-ea"/>
                <a:sym typeface="+mn-lt"/>
              </a:rPr>
              <a:t>功能演示</a:t>
            </a:r>
            <a:r>
              <a:rPr lang="en-US" altLang="zh-CN" sz="2400" b="1" dirty="0" smtClean="0">
                <a:solidFill>
                  <a:srgbClr val="50C8AE"/>
                </a:solidFill>
                <a:cs typeface="+mn-ea"/>
                <a:sym typeface="+mn-lt"/>
              </a:rPr>
              <a:t>-</a:t>
            </a:r>
            <a:r>
              <a:rPr lang="zh-CN" altLang="en-US" sz="2400" b="1" dirty="0" smtClean="0">
                <a:solidFill>
                  <a:srgbClr val="50C8AE"/>
                </a:solidFill>
                <a:cs typeface="+mn-ea"/>
                <a:sym typeface="+mn-lt"/>
              </a:rPr>
              <a:t>代码展示</a:t>
            </a:r>
            <a:endParaRPr lang="zh-CN" altLang="en-US" sz="2000" dirty="0">
              <a:solidFill>
                <a:srgbClr val="F0F0F0">
                  <a:lumMod val="50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27" y="762107"/>
            <a:ext cx="6763533" cy="59395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823" y="762107"/>
            <a:ext cx="7991773" cy="575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26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drape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/>
        </p:nvSpPr>
        <p:spPr>
          <a:xfrm>
            <a:off x="-53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73" name="等腰三角形 72"/>
          <p:cNvSpPr/>
          <p:nvPr/>
        </p:nvSpPr>
        <p:spPr>
          <a:xfrm rot="9044306">
            <a:off x="11241086" y="4091705"/>
            <a:ext cx="170002" cy="146553"/>
          </a:xfrm>
          <a:prstGeom prst="triangle">
            <a:avLst/>
          </a:prstGeom>
          <a:solidFill>
            <a:srgbClr val="0CB692"/>
          </a:solidFill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4" name="等腰三角形 73"/>
          <p:cNvSpPr/>
          <p:nvPr/>
        </p:nvSpPr>
        <p:spPr>
          <a:xfrm rot="4836188">
            <a:off x="11395188" y="2857377"/>
            <a:ext cx="236683" cy="204036"/>
          </a:xfrm>
          <a:prstGeom prst="triangle">
            <a:avLst/>
          </a:prstGeom>
          <a:solidFill>
            <a:srgbClr val="0CB692"/>
          </a:solidFill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5" name="等腰三角形 74"/>
          <p:cNvSpPr/>
          <p:nvPr/>
        </p:nvSpPr>
        <p:spPr>
          <a:xfrm rot="4836188">
            <a:off x="11235406" y="3555778"/>
            <a:ext cx="236683" cy="204036"/>
          </a:xfrm>
          <a:prstGeom prst="triangle">
            <a:avLst/>
          </a:prstGeom>
          <a:solidFill>
            <a:srgbClr val="0CB692"/>
          </a:solidFill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 flipV="1">
            <a:off x="-16706" y="2394856"/>
            <a:ext cx="5488210" cy="4489174"/>
            <a:chOff x="2438347" y="1509485"/>
            <a:chExt cx="6139543" cy="5021943"/>
          </a:xfrm>
        </p:grpSpPr>
        <p:sp>
          <p:nvSpPr>
            <p:cNvPr id="65" name="等腰三角形 64"/>
            <p:cNvSpPr/>
            <p:nvPr/>
          </p:nvSpPr>
          <p:spPr>
            <a:xfrm rot="10800000">
              <a:off x="3570462" y="1970314"/>
              <a:ext cx="5007428" cy="4316748"/>
            </a:xfrm>
            <a:prstGeom prst="triangle">
              <a:avLst/>
            </a:prstGeom>
            <a:noFill/>
            <a:ln>
              <a:solidFill>
                <a:srgbClr val="0CB6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等腰三角形 65"/>
            <p:cNvSpPr/>
            <p:nvPr/>
          </p:nvSpPr>
          <p:spPr>
            <a:xfrm rot="10800000">
              <a:off x="2576524" y="2838169"/>
              <a:ext cx="427880" cy="368862"/>
            </a:xfrm>
            <a:prstGeom prst="triangle">
              <a:avLst/>
            </a:prstGeom>
            <a:solidFill>
              <a:srgbClr val="0CB692"/>
            </a:solidFill>
            <a:ln>
              <a:solidFill>
                <a:srgbClr val="0CB6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等腰三角形 66"/>
            <p:cNvSpPr/>
            <p:nvPr/>
          </p:nvSpPr>
          <p:spPr>
            <a:xfrm rot="10800000">
              <a:off x="2777400" y="3667859"/>
              <a:ext cx="2759746" cy="2379091"/>
            </a:xfrm>
            <a:prstGeom prst="triangle">
              <a:avLst/>
            </a:prstGeom>
            <a:noFill/>
            <a:ln>
              <a:solidFill>
                <a:srgbClr val="0CB6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等腰三角形 67"/>
            <p:cNvSpPr/>
            <p:nvPr/>
          </p:nvSpPr>
          <p:spPr>
            <a:xfrm rot="10800000">
              <a:off x="4942060" y="6131971"/>
              <a:ext cx="413658" cy="399457"/>
            </a:xfrm>
            <a:prstGeom prst="triangle">
              <a:avLst/>
            </a:prstGeom>
            <a:solidFill>
              <a:srgbClr val="0CB692"/>
            </a:solidFill>
            <a:ln>
              <a:solidFill>
                <a:srgbClr val="0CB6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等腰三角形 68"/>
            <p:cNvSpPr/>
            <p:nvPr/>
          </p:nvSpPr>
          <p:spPr>
            <a:xfrm rot="10800000">
              <a:off x="6241382" y="4266573"/>
              <a:ext cx="427880" cy="368862"/>
            </a:xfrm>
            <a:prstGeom prst="triangle">
              <a:avLst/>
            </a:prstGeom>
            <a:solidFill>
              <a:srgbClr val="0CB692"/>
            </a:solidFill>
            <a:ln>
              <a:solidFill>
                <a:srgbClr val="0CB6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等腰三角形 69"/>
            <p:cNvSpPr/>
            <p:nvPr/>
          </p:nvSpPr>
          <p:spPr>
            <a:xfrm rot="10800000">
              <a:off x="3425867" y="4188494"/>
              <a:ext cx="1462810" cy="1337820"/>
            </a:xfrm>
            <a:prstGeom prst="triangle">
              <a:avLst/>
            </a:prstGeom>
            <a:solidFill>
              <a:srgbClr val="516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等腰三角形 76"/>
            <p:cNvSpPr/>
            <p:nvPr/>
          </p:nvSpPr>
          <p:spPr>
            <a:xfrm rot="10800000">
              <a:off x="2438347" y="1509485"/>
              <a:ext cx="5007428" cy="4316748"/>
            </a:xfrm>
            <a:prstGeom prst="triangl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78" name="KSO_FD"/>
          <p:cNvSpPr>
            <a:spLocks noGrp="1"/>
          </p:cNvSpPr>
          <p:nvPr/>
        </p:nvSpPr>
        <p:spPr>
          <a:xfrm>
            <a:off x="83814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412CF1-F9F4-4F7B-AD53-1A88622A8C7B}" type="datetimeFigureOut">
              <a:rPr lang="zh-CN" altLang="en-US" smtClean="0">
                <a:cs typeface="+mn-ea"/>
                <a:sym typeface="+mn-lt"/>
              </a:rPr>
              <a:t>2018/08/30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KSO_FT"/>
          <p:cNvSpPr>
            <a:spLocks noGrp="1"/>
          </p:cNvSpPr>
          <p:nvPr/>
        </p:nvSpPr>
        <p:spPr>
          <a:xfrm>
            <a:off x="4038547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KSO_FN"/>
          <p:cNvSpPr>
            <a:spLocks noGrp="1"/>
          </p:cNvSpPr>
          <p:nvPr/>
        </p:nvSpPr>
        <p:spPr>
          <a:xfrm>
            <a:off x="861054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8BB862-31F9-4E79-AD8F-15F270DE74C8}" type="slidenum">
              <a:rPr lang="zh-CN" altLang="en-US" smtClean="0">
                <a:cs typeface="+mn-ea"/>
                <a:sym typeface="+mn-lt"/>
              </a:rPr>
              <a:t>13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任意多边形 82"/>
          <p:cNvSpPr/>
          <p:nvPr/>
        </p:nvSpPr>
        <p:spPr>
          <a:xfrm rot="10800000">
            <a:off x="9796758" y="-1"/>
            <a:ext cx="1981912" cy="1708545"/>
          </a:xfrm>
          <a:custGeom>
            <a:avLst/>
            <a:gdLst>
              <a:gd name="connsiteX0" fmla="*/ 2441304 w 2441304"/>
              <a:gd name="connsiteY0" fmla="*/ 2104573 h 2104573"/>
              <a:gd name="connsiteX1" fmla="*/ 0 w 2441304"/>
              <a:gd name="connsiteY1" fmla="*/ 2104573 h 2104573"/>
              <a:gd name="connsiteX2" fmla="*/ 1220652 w 2441304"/>
              <a:gd name="connsiteY2" fmla="*/ 0 h 210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1304" h="2104573">
                <a:moveTo>
                  <a:pt x="2441304" y="2104573"/>
                </a:moveTo>
                <a:lnTo>
                  <a:pt x="0" y="2104573"/>
                </a:lnTo>
                <a:lnTo>
                  <a:pt x="1220652" y="0"/>
                </a:lnTo>
                <a:close/>
              </a:path>
            </a:pathLst>
          </a:custGeom>
          <a:solidFill>
            <a:srgbClr val="516D8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任意多边形 83"/>
          <p:cNvSpPr/>
          <p:nvPr/>
        </p:nvSpPr>
        <p:spPr>
          <a:xfrm rot="10800000">
            <a:off x="10557563" y="71201"/>
            <a:ext cx="1634490" cy="1757883"/>
          </a:xfrm>
          <a:custGeom>
            <a:avLst/>
            <a:gdLst>
              <a:gd name="connsiteX0" fmla="*/ 2013353 w 2013353"/>
              <a:gd name="connsiteY0" fmla="*/ 2165347 h 2165347"/>
              <a:gd name="connsiteX1" fmla="*/ 0 w 2013353"/>
              <a:gd name="connsiteY1" fmla="*/ 2165347 h 2165347"/>
              <a:gd name="connsiteX2" fmla="*/ 0 w 2013353"/>
              <a:gd name="connsiteY2" fmla="*/ 1305951 h 2165347"/>
              <a:gd name="connsiteX3" fmla="*/ 757452 w 2013353"/>
              <a:gd name="connsiteY3" fmla="*/ 0 h 2165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3353" h="2165347">
                <a:moveTo>
                  <a:pt x="2013353" y="2165347"/>
                </a:moveTo>
                <a:lnTo>
                  <a:pt x="0" y="2165347"/>
                </a:lnTo>
                <a:lnTo>
                  <a:pt x="0" y="1305951"/>
                </a:lnTo>
                <a:lnTo>
                  <a:pt x="757452" y="0"/>
                </a:lnTo>
                <a:close/>
              </a:path>
            </a:pathLst>
          </a:cu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等腰三角形 84"/>
          <p:cNvSpPr/>
          <p:nvPr/>
        </p:nvSpPr>
        <p:spPr>
          <a:xfrm rot="10800000">
            <a:off x="10824598" y="272314"/>
            <a:ext cx="1150082" cy="991450"/>
          </a:xfrm>
          <a:prstGeom prst="triangle">
            <a:avLst/>
          </a:prstGeom>
          <a:solidFill>
            <a:srgbClr val="EED66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等腰三角形 85"/>
          <p:cNvSpPr/>
          <p:nvPr/>
        </p:nvSpPr>
        <p:spPr>
          <a:xfrm rot="10800000">
            <a:off x="10099375" y="1533913"/>
            <a:ext cx="537399" cy="463275"/>
          </a:xfrm>
          <a:prstGeom prst="triangle">
            <a:avLst/>
          </a:prstGeom>
          <a:solidFill>
            <a:srgbClr val="EED66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等腰三角形 86"/>
          <p:cNvSpPr/>
          <p:nvPr/>
        </p:nvSpPr>
        <p:spPr>
          <a:xfrm rot="10800000">
            <a:off x="11675689" y="1953679"/>
            <a:ext cx="187125" cy="161315"/>
          </a:xfrm>
          <a:prstGeom prst="triangle">
            <a:avLst/>
          </a:pr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等腰三角形 87"/>
          <p:cNvSpPr/>
          <p:nvPr/>
        </p:nvSpPr>
        <p:spPr>
          <a:xfrm rot="10800000">
            <a:off x="10924617" y="2582852"/>
            <a:ext cx="230499" cy="198706"/>
          </a:xfrm>
          <a:prstGeom prst="triangle">
            <a:avLst/>
          </a:pr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等腰三角形 88"/>
          <p:cNvSpPr/>
          <p:nvPr/>
        </p:nvSpPr>
        <p:spPr>
          <a:xfrm rot="10800000">
            <a:off x="10922921" y="2071208"/>
            <a:ext cx="187125" cy="161315"/>
          </a:xfrm>
          <a:prstGeom prst="triangle">
            <a:avLst/>
          </a:pr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等腰三角形 89"/>
          <p:cNvSpPr/>
          <p:nvPr/>
        </p:nvSpPr>
        <p:spPr>
          <a:xfrm rot="10800000">
            <a:off x="11230640" y="2203504"/>
            <a:ext cx="325834" cy="280891"/>
          </a:xfrm>
          <a:prstGeom prst="triangle">
            <a:avLst/>
          </a:prstGeom>
          <a:solidFill>
            <a:srgbClr val="516D8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等腰三角形 90"/>
          <p:cNvSpPr/>
          <p:nvPr/>
        </p:nvSpPr>
        <p:spPr>
          <a:xfrm rot="10800000">
            <a:off x="9655494" y="1054522"/>
            <a:ext cx="187125" cy="161315"/>
          </a:xfrm>
          <a:prstGeom prst="triangle">
            <a:avLst/>
          </a:pr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TextBox 26"/>
          <p:cNvSpPr txBox="1"/>
          <p:nvPr/>
        </p:nvSpPr>
        <p:spPr>
          <a:xfrm>
            <a:off x="3301133" y="2331052"/>
            <a:ext cx="760095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dirty="0">
                <a:solidFill>
                  <a:srgbClr val="0CB692"/>
                </a:solidFill>
                <a:cs typeface="+mn-ea"/>
                <a:sym typeface="+mn-lt"/>
              </a:rPr>
              <a:t>感谢您的聆听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>
        <p:blinds dir="vert"/>
      </p:transition>
    </mc:Choice>
    <mc:Fallback xmlns="">
      <p:transition spd="slow" advTm="200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H="1">
            <a:off x="0" y="0"/>
            <a:ext cx="2143841" cy="2331114"/>
            <a:chOff x="10051036" y="0"/>
            <a:chExt cx="2143841" cy="233111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10800000">
              <a:off x="10536165" y="1328919"/>
              <a:ext cx="311284" cy="268348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10800000">
              <a:off x="11801248" y="1692585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11188128" y="2237674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10800000">
              <a:off x="11149082" y="1794408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10800000">
              <a:off x="11455502" y="1909023"/>
              <a:ext cx="188736" cy="162703"/>
            </a:xfrm>
            <a:prstGeom prst="triangle">
              <a:avLst/>
            </a:pr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10800000">
              <a:off x="10051036" y="913594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7" name="文本框 6"/>
          <p:cNvSpPr txBox="1"/>
          <p:nvPr/>
        </p:nvSpPr>
        <p:spPr>
          <a:xfrm>
            <a:off x="1503069" y="190706"/>
            <a:ext cx="5407215" cy="580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50C8AE"/>
                </a:solidFill>
                <a:cs typeface="+mn-ea"/>
                <a:sym typeface="+mn-lt"/>
              </a:rPr>
              <a:t>背景</a:t>
            </a:r>
            <a:endParaRPr lang="zh-CN" altLang="en-US" sz="2000" dirty="0">
              <a:solidFill>
                <a:srgbClr val="F0F0F0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714" y="1760783"/>
            <a:ext cx="10117166" cy="358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AutoNum type="arabicPeriod"/>
            </a:pPr>
            <a:r>
              <a:rPr lang="en-US" altLang="zh-CN" b="1" dirty="0" smtClean="0">
                <a:latin typeface="+mn-ea"/>
                <a:sym typeface="+mn-ea"/>
              </a:rPr>
              <a:t>PowerDesigner</a:t>
            </a:r>
            <a:r>
              <a:rPr lang="zh-CN" altLang="en-US" b="1" dirty="0" smtClean="0">
                <a:latin typeface="+mn-ea"/>
                <a:sym typeface="+mn-ea"/>
              </a:rPr>
              <a:t>、</a:t>
            </a:r>
            <a:r>
              <a:rPr lang="en-US" altLang="zh-CN" b="1" dirty="0" err="1" smtClean="0">
                <a:latin typeface="+mn-ea"/>
                <a:sym typeface="+mn-ea"/>
              </a:rPr>
              <a:t>ERWin</a:t>
            </a:r>
            <a:r>
              <a:rPr lang="zh-CN" altLang="en-US" b="1" dirty="0" smtClean="0">
                <a:latin typeface="+mn-ea"/>
                <a:sym typeface="+mn-ea"/>
              </a:rPr>
              <a:t>数据库初期设计</a:t>
            </a:r>
            <a:endParaRPr lang="en-US" altLang="zh-CN" b="1" dirty="0" smtClean="0">
              <a:latin typeface="+mn-ea"/>
              <a:sym typeface="+mn-ea"/>
            </a:endParaRPr>
          </a:p>
          <a:p>
            <a:pPr marL="800100" lvl="1" indent="-342900">
              <a:lnSpc>
                <a:spcPct val="90000"/>
              </a:lnSpc>
              <a:buFont typeface="+mj-lt"/>
              <a:buAutoNum type="alphaLcParenR"/>
            </a:pPr>
            <a:r>
              <a:rPr lang="zh-CN" altLang="en-US" dirty="0" smtClean="0">
                <a:latin typeface="+mn-ea"/>
                <a:sym typeface="+mn-ea"/>
              </a:rPr>
              <a:t>建表语句真的是用它们自动生成的吗？</a:t>
            </a:r>
            <a:endParaRPr lang="en-US" altLang="zh-CN" dirty="0" smtClean="0">
              <a:latin typeface="+mn-ea"/>
              <a:sym typeface="+mn-ea"/>
            </a:endParaRPr>
          </a:p>
          <a:p>
            <a:pPr marL="800100" lvl="1" indent="-342900">
              <a:lnSpc>
                <a:spcPct val="90000"/>
              </a:lnSpc>
              <a:buFont typeface="+mj-lt"/>
              <a:buAutoNum type="alphaLcParenR"/>
            </a:pPr>
            <a:r>
              <a:rPr lang="zh-CN" altLang="en-US" dirty="0" smtClean="0">
                <a:latin typeface="+mn-ea"/>
                <a:sym typeface="+mn-ea"/>
              </a:rPr>
              <a:t>后期为何再无人维护？</a:t>
            </a:r>
            <a:endParaRPr lang="en-US" altLang="zh-CN" dirty="0" smtClean="0">
              <a:latin typeface="+mn-ea"/>
              <a:sym typeface="+mn-ea"/>
            </a:endParaRPr>
          </a:p>
          <a:p>
            <a:pPr marL="800100" lvl="1" indent="-342900">
              <a:lnSpc>
                <a:spcPct val="90000"/>
              </a:lnSpc>
              <a:buFont typeface="+mj-lt"/>
              <a:buAutoNum type="alphaLcParenR"/>
            </a:pPr>
            <a:r>
              <a:rPr lang="zh-CN" altLang="en-US" dirty="0" smtClean="0">
                <a:latin typeface="+mn-ea"/>
                <a:sym typeface="+mn-ea"/>
              </a:rPr>
              <a:t>真的简化了你的设计？</a:t>
            </a:r>
            <a:endParaRPr lang="en-US" altLang="zh-CN" dirty="0" smtClean="0">
              <a:latin typeface="+mn-ea"/>
              <a:sym typeface="+mn-ea"/>
            </a:endParaRPr>
          </a:p>
          <a:p>
            <a:pPr marL="800100" lvl="1" indent="-342900">
              <a:lnSpc>
                <a:spcPct val="90000"/>
              </a:lnSpc>
              <a:buFont typeface="+mj-lt"/>
              <a:buAutoNum type="alphaLcParenR"/>
            </a:pPr>
            <a:endParaRPr lang="en-US" altLang="zh-CN" dirty="0" smtClean="0">
              <a:latin typeface="+mn-ea"/>
              <a:sym typeface="+mn-ea"/>
            </a:endParaRPr>
          </a:p>
          <a:p>
            <a:pPr marL="342900" indent="-342900">
              <a:lnSpc>
                <a:spcPct val="90000"/>
              </a:lnSpc>
              <a:buFontTx/>
              <a:buAutoNum type="arabicPeriod"/>
            </a:pPr>
            <a:r>
              <a:rPr lang="zh-CN" altLang="en-US" b="1" dirty="0" smtClean="0">
                <a:latin typeface="+mn-ea"/>
                <a:sym typeface="+mn-ea"/>
              </a:rPr>
              <a:t>项目需维护一份</a:t>
            </a:r>
            <a:r>
              <a:rPr lang="en-US" altLang="zh-CN" b="1" dirty="0" smtClean="0">
                <a:latin typeface="+mn-ea"/>
                <a:sym typeface="+mn-ea"/>
              </a:rPr>
              <a:t>Excel</a:t>
            </a:r>
            <a:r>
              <a:rPr lang="zh-CN" altLang="en-US" b="1" dirty="0" smtClean="0">
                <a:latin typeface="+mn-ea"/>
                <a:sym typeface="+mn-ea"/>
              </a:rPr>
              <a:t>格式的表设计文档</a:t>
            </a:r>
            <a:endParaRPr lang="en-US" altLang="zh-CN" b="1" dirty="0" smtClean="0">
              <a:latin typeface="+mn-ea"/>
              <a:sym typeface="+mn-ea"/>
            </a:endParaRPr>
          </a:p>
          <a:p>
            <a:pPr marL="800100" lvl="1" indent="-342900">
              <a:lnSpc>
                <a:spcPct val="90000"/>
              </a:lnSpc>
              <a:buFont typeface="+mj-lt"/>
              <a:buAutoNum type="alphaLcParenR"/>
            </a:pPr>
            <a:r>
              <a:rPr lang="zh-CN" altLang="en-US" dirty="0" smtClean="0">
                <a:latin typeface="+mn-ea"/>
                <a:sym typeface="+mn-ea"/>
              </a:rPr>
              <a:t>手动编辑目录和表的超链接</a:t>
            </a:r>
            <a:endParaRPr lang="en-US" altLang="zh-CN" dirty="0" smtClean="0">
              <a:latin typeface="+mn-ea"/>
              <a:sym typeface="+mn-ea"/>
            </a:endParaRPr>
          </a:p>
          <a:p>
            <a:pPr marL="800100" lvl="1" indent="-342900">
              <a:lnSpc>
                <a:spcPct val="90000"/>
              </a:lnSpc>
              <a:buFont typeface="+mj-lt"/>
              <a:buAutoNum type="alphaLcParenR"/>
            </a:pPr>
            <a:r>
              <a:rPr lang="zh-CN" altLang="en-US" dirty="0" smtClean="0">
                <a:latin typeface="+mn-ea"/>
                <a:sym typeface="+mn-ea"/>
              </a:rPr>
              <a:t>手动根据表字段编写建表语句或简单使用下</a:t>
            </a:r>
            <a:r>
              <a:rPr lang="en-US" altLang="zh-CN" dirty="0" smtClean="0">
                <a:latin typeface="+mn-ea"/>
                <a:sym typeface="+mn-ea"/>
              </a:rPr>
              <a:t>Excel</a:t>
            </a:r>
            <a:r>
              <a:rPr lang="zh-CN" altLang="en-US" dirty="0" smtClean="0">
                <a:latin typeface="+mn-ea"/>
                <a:sym typeface="+mn-ea"/>
              </a:rPr>
              <a:t>函数</a:t>
            </a:r>
            <a:r>
              <a:rPr lang="zh-CN" altLang="en-US" dirty="0">
                <a:latin typeface="+mn-ea"/>
                <a:sym typeface="+mn-ea"/>
              </a:rPr>
              <a:t>拼接</a:t>
            </a:r>
            <a:endParaRPr lang="en-US" altLang="zh-CN" dirty="0" smtClean="0">
              <a:latin typeface="+mn-ea"/>
              <a:sym typeface="+mn-ea"/>
            </a:endParaRPr>
          </a:p>
          <a:p>
            <a:pPr marL="800100" lvl="1" indent="-342900">
              <a:lnSpc>
                <a:spcPct val="90000"/>
              </a:lnSpc>
              <a:buFont typeface="+mj-lt"/>
              <a:buAutoNum type="alphaLcParenR"/>
            </a:pPr>
            <a:r>
              <a:rPr lang="zh-CN" altLang="en-US" dirty="0">
                <a:latin typeface="+mn-ea"/>
                <a:sym typeface="+mn-ea"/>
              </a:rPr>
              <a:t>为什么</a:t>
            </a:r>
            <a:r>
              <a:rPr lang="zh-CN" altLang="en-US" dirty="0" smtClean="0">
                <a:latin typeface="+mn-ea"/>
                <a:sym typeface="+mn-ea"/>
              </a:rPr>
              <a:t>表中文注释，字段中文注释先于字段名称设计却建表时就被忽略了？</a:t>
            </a:r>
            <a:endParaRPr lang="en-US" altLang="zh-CN" dirty="0">
              <a:latin typeface="+mn-ea"/>
              <a:sym typeface="+mn-ea"/>
            </a:endParaRPr>
          </a:p>
          <a:p>
            <a:pPr marL="800100" lvl="1" indent="-342900">
              <a:lnSpc>
                <a:spcPct val="90000"/>
              </a:lnSpc>
              <a:buFont typeface="+mj-lt"/>
              <a:buAutoNum type="alphaLcParenR"/>
            </a:pPr>
            <a:r>
              <a:rPr lang="zh-CN" altLang="en-US" dirty="0" smtClean="0">
                <a:latin typeface="+mn-ea"/>
                <a:sym typeface="+mn-ea"/>
              </a:rPr>
              <a:t>为啥后期也经常不更新甚至文档丢失了怎么办</a:t>
            </a:r>
            <a:r>
              <a:rPr lang="zh-CN" altLang="en-US" dirty="0">
                <a:latin typeface="+mn-ea"/>
                <a:sym typeface="+mn-ea"/>
              </a:rPr>
              <a:t>，</a:t>
            </a:r>
            <a:r>
              <a:rPr lang="zh-CN" altLang="en-US" dirty="0" smtClean="0">
                <a:latin typeface="+mn-ea"/>
                <a:sym typeface="+mn-ea"/>
              </a:rPr>
              <a:t>造成新人理解只能靠猜测？</a:t>
            </a:r>
            <a:endParaRPr lang="en-US" altLang="zh-CN" dirty="0">
              <a:latin typeface="+mn-ea"/>
              <a:sym typeface="+mn-ea"/>
            </a:endParaRPr>
          </a:p>
          <a:p>
            <a:pPr>
              <a:lnSpc>
                <a:spcPct val="90000"/>
              </a:lnSpc>
            </a:pPr>
            <a:endParaRPr lang="en-US" altLang="zh-CN" dirty="0" smtClean="0">
              <a:latin typeface="+mn-ea"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en-US" altLang="zh-CN" b="1" dirty="0" smtClean="0">
                <a:latin typeface="+mn-ea"/>
                <a:sym typeface="+mn-ea"/>
              </a:rPr>
              <a:t>3. PLSQL</a:t>
            </a:r>
            <a:r>
              <a:rPr lang="zh-CN" altLang="en-US" b="1" dirty="0" smtClean="0">
                <a:latin typeface="+mn-ea"/>
                <a:sym typeface="+mn-ea"/>
              </a:rPr>
              <a:t>、</a:t>
            </a:r>
            <a:r>
              <a:rPr lang="en-US" altLang="zh-CN" b="1" dirty="0" smtClean="0">
                <a:latin typeface="+mn-ea"/>
                <a:sym typeface="+mn-ea"/>
              </a:rPr>
              <a:t>SSMS</a:t>
            </a:r>
            <a:r>
              <a:rPr lang="zh-CN" altLang="en-US" b="1" dirty="0" smtClean="0">
                <a:latin typeface="+mn-ea"/>
                <a:sym typeface="+mn-ea"/>
              </a:rPr>
              <a:t>、</a:t>
            </a:r>
            <a:r>
              <a:rPr lang="en-US" altLang="zh-CN" b="1" dirty="0">
                <a:latin typeface="+mn-ea"/>
                <a:sym typeface="+mn-ea"/>
              </a:rPr>
              <a:t> </a:t>
            </a:r>
            <a:r>
              <a:rPr lang="en-US" altLang="zh-CN" b="1" dirty="0" err="1">
                <a:latin typeface="+mn-ea"/>
                <a:sym typeface="+mn-ea"/>
              </a:rPr>
              <a:t>DBVisualizer</a:t>
            </a:r>
            <a:r>
              <a:rPr lang="zh-CN" altLang="en-US" b="1" dirty="0" smtClean="0">
                <a:latin typeface="+mn-ea"/>
                <a:sym typeface="+mn-ea"/>
              </a:rPr>
              <a:t>等数据库客户端的也有表设计功能</a:t>
            </a:r>
            <a:endParaRPr lang="en-US" altLang="zh-CN" dirty="0">
              <a:latin typeface="+mn-ea"/>
              <a:sym typeface="+mn-ea"/>
            </a:endParaRPr>
          </a:p>
          <a:p>
            <a:pPr marL="800100" lvl="1" indent="-342900">
              <a:lnSpc>
                <a:spcPct val="90000"/>
              </a:lnSpc>
              <a:buFont typeface="+mj-lt"/>
              <a:buAutoNum type="alphaLcParenR"/>
            </a:pPr>
            <a:r>
              <a:rPr lang="zh-CN" altLang="en-US" dirty="0" smtClean="0">
                <a:latin typeface="+mn-ea"/>
                <a:sym typeface="+mn-ea"/>
              </a:rPr>
              <a:t>单独编辑某个字段会用，全表设计几乎没人用</a:t>
            </a:r>
            <a:endParaRPr lang="en-US" altLang="zh-CN" b="1" dirty="0">
              <a:latin typeface="+mn-ea"/>
              <a:sym typeface="+mn-ea"/>
            </a:endParaRPr>
          </a:p>
          <a:p>
            <a:pPr marL="342900" indent="-342900">
              <a:lnSpc>
                <a:spcPct val="90000"/>
              </a:lnSpc>
              <a:buAutoNum type="arabicPeriod"/>
            </a:pPr>
            <a:endParaRPr lang="en-US" altLang="zh-CN" dirty="0">
              <a:latin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35090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drape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H="1">
            <a:off x="0" y="0"/>
            <a:ext cx="2143841" cy="2331114"/>
            <a:chOff x="10051036" y="0"/>
            <a:chExt cx="2143841" cy="233111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10800000">
              <a:off x="10536165" y="1328919"/>
              <a:ext cx="311284" cy="268348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10800000">
              <a:off x="11801248" y="1692585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11188128" y="2237674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10800000">
              <a:off x="11149082" y="1794408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10800000">
              <a:off x="11455502" y="1909023"/>
              <a:ext cx="188736" cy="162703"/>
            </a:xfrm>
            <a:prstGeom prst="triangle">
              <a:avLst/>
            </a:pr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10800000">
              <a:off x="10051036" y="913594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7" name="文本框 6"/>
          <p:cNvSpPr txBox="1"/>
          <p:nvPr/>
        </p:nvSpPr>
        <p:spPr>
          <a:xfrm>
            <a:off x="1503069" y="157748"/>
            <a:ext cx="540721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50C8AE"/>
                </a:solidFill>
                <a:cs typeface="+mn-ea"/>
                <a:sym typeface="+mn-lt"/>
              </a:rPr>
              <a:t>是</a:t>
            </a:r>
            <a:r>
              <a:rPr lang="zh-CN" altLang="en-US" sz="2400" b="1" dirty="0" smtClean="0">
                <a:solidFill>
                  <a:srgbClr val="50C8AE"/>
                </a:solidFill>
                <a:cs typeface="+mn-ea"/>
                <a:sym typeface="+mn-lt"/>
              </a:rPr>
              <a:t>什么，做什么</a:t>
            </a:r>
            <a:endParaRPr lang="zh-CN" altLang="en-US" sz="2000" dirty="0">
              <a:solidFill>
                <a:srgbClr val="F0F0F0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62380" y="2480945"/>
            <a:ext cx="10096500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+mn-ea"/>
                <a:sym typeface="+mn-ea"/>
              </a:rPr>
              <a:t>是什么</a:t>
            </a:r>
            <a:r>
              <a:rPr lang="zh-CN" altLang="en-US" dirty="0" smtClean="0">
                <a:latin typeface="+mn-ea"/>
                <a:sym typeface="+mn-ea"/>
              </a:rPr>
              <a:t>：简单易用的数据库表设计工具</a:t>
            </a:r>
            <a:endParaRPr lang="en-US" altLang="zh-CN" dirty="0" smtClean="0">
              <a:latin typeface="+mn-ea"/>
              <a:sym typeface="+mn-ea"/>
            </a:endParaRPr>
          </a:p>
          <a:p>
            <a:pPr>
              <a:lnSpc>
                <a:spcPct val="90000"/>
              </a:lnSpc>
            </a:pPr>
            <a:endParaRPr lang="en-US" altLang="zh-CN" dirty="0">
              <a:latin typeface="+mn-ea"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+mn-ea"/>
                <a:sym typeface="+mn-ea"/>
              </a:rPr>
              <a:t>做什么</a:t>
            </a:r>
            <a:r>
              <a:rPr lang="zh-CN" altLang="en-US" dirty="0" smtClean="0">
                <a:latin typeface="+mn-ea"/>
                <a:sym typeface="+mn-ea"/>
              </a:rPr>
              <a:t>：表设计、表字典、超链接、</a:t>
            </a:r>
            <a:r>
              <a:rPr lang="en-US" altLang="zh-CN" dirty="0" smtClean="0">
                <a:latin typeface="+mn-ea"/>
                <a:sym typeface="+mn-ea"/>
              </a:rPr>
              <a:t>Insert</a:t>
            </a:r>
            <a:r>
              <a:rPr lang="zh-CN" altLang="en-US" dirty="0" smtClean="0">
                <a:latin typeface="+mn-ea"/>
                <a:sym typeface="+mn-ea"/>
              </a:rPr>
              <a:t>拼接、反向工程</a:t>
            </a:r>
            <a:endParaRPr lang="en-US" altLang="zh-CN" dirty="0" smtClean="0">
              <a:latin typeface="+mn-ea"/>
              <a:sym typeface="+mn-ea"/>
            </a:endParaRPr>
          </a:p>
          <a:p>
            <a:pPr>
              <a:lnSpc>
                <a:spcPct val="90000"/>
              </a:lnSpc>
            </a:pPr>
            <a:endParaRPr lang="en-US" altLang="zh-CN" dirty="0">
              <a:latin typeface="+mn-ea"/>
              <a:sym typeface="+mn-ea"/>
            </a:endParaRPr>
          </a:p>
          <a:p>
            <a:pPr>
              <a:lnSpc>
                <a:spcPct val="90000"/>
              </a:lnSpc>
            </a:pPr>
            <a:endParaRPr lang="en-US" altLang="zh-CN" dirty="0" smtClean="0">
              <a:latin typeface="+mn-ea"/>
              <a:sym typeface="+mn-ea"/>
            </a:endParaRPr>
          </a:p>
          <a:p>
            <a:pPr>
              <a:lnSpc>
                <a:spcPct val="90000"/>
              </a:lnSpc>
            </a:pPr>
            <a:endParaRPr lang="en-US" altLang="zh-CN" dirty="0">
              <a:latin typeface="+mn-ea"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+mn-ea"/>
                <a:sym typeface="+mn-ea"/>
              </a:rPr>
              <a:t>不做什么</a:t>
            </a:r>
            <a:r>
              <a:rPr lang="zh-CN" altLang="en-US" dirty="0" smtClean="0">
                <a:latin typeface="+mn-ea"/>
                <a:sym typeface="+mn-ea"/>
              </a:rPr>
              <a:t>：支持所有数据库、所有字段类型、表修改、建索引等</a:t>
            </a:r>
            <a:endParaRPr lang="en-US" altLang="zh-CN" dirty="0" smtClean="0">
              <a:latin typeface="+mn-ea"/>
              <a:sym typeface="+mn-ea"/>
            </a:endParaRPr>
          </a:p>
          <a:p>
            <a:pPr>
              <a:lnSpc>
                <a:spcPct val="90000"/>
              </a:lnSpc>
            </a:pPr>
            <a:endParaRPr lang="en-US" altLang="zh-CN" dirty="0">
              <a:latin typeface="+mn-ea"/>
              <a:sym typeface="+mn-ea"/>
            </a:endParaRPr>
          </a:p>
          <a:p>
            <a:pPr>
              <a:lnSpc>
                <a:spcPct val="90000"/>
              </a:lnSpc>
            </a:pPr>
            <a:endParaRPr lang="en-US" altLang="zh-CN" dirty="0" smtClean="0">
              <a:latin typeface="+mn-ea"/>
              <a:sym typeface="+mn-ea"/>
            </a:endParaRPr>
          </a:p>
          <a:p>
            <a:pPr>
              <a:lnSpc>
                <a:spcPct val="90000"/>
              </a:lnSpc>
            </a:pPr>
            <a:endParaRPr lang="en-US" altLang="zh-CN" dirty="0">
              <a:latin typeface="+mn-ea"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+mn-ea"/>
                <a:sym typeface="+mn-ea"/>
              </a:rPr>
              <a:t>GitHub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sym typeface="+mn-ea"/>
              </a:rPr>
              <a:t>主页</a:t>
            </a:r>
            <a:r>
              <a:rPr lang="en-US" altLang="zh-CN" dirty="0" smtClean="0">
                <a:latin typeface="+mn-ea"/>
                <a:sym typeface="+mn-ea"/>
              </a:rPr>
              <a:t>:  </a:t>
            </a:r>
            <a:r>
              <a:rPr lang="en-US" altLang="zh-CN" dirty="0" smtClean="0">
                <a:latin typeface="+mn-ea"/>
                <a:sym typeface="+mn-ea"/>
                <a:hlinkClick r:id="rId4"/>
              </a:rPr>
              <a:t>https</a:t>
            </a:r>
            <a:r>
              <a:rPr lang="en-US" altLang="zh-CN" dirty="0">
                <a:latin typeface="+mn-ea"/>
                <a:sym typeface="+mn-ea"/>
                <a:hlinkClick r:id="rId4"/>
              </a:rPr>
              <a:t>://</a:t>
            </a:r>
            <a:r>
              <a:rPr lang="en-US" altLang="zh-CN" dirty="0" smtClean="0">
                <a:latin typeface="+mn-ea"/>
                <a:sym typeface="+mn-ea"/>
                <a:hlinkClick r:id="rId4"/>
              </a:rPr>
              <a:t>github.com/hepengju/ExcelVBAUtils</a:t>
            </a:r>
            <a:endParaRPr lang="en-US" altLang="zh-CN" dirty="0" smtClean="0">
              <a:latin typeface="+mn-ea"/>
              <a:sym typeface="+mn-ea"/>
            </a:endParaRPr>
          </a:p>
          <a:p>
            <a:pPr>
              <a:lnSpc>
                <a:spcPct val="90000"/>
              </a:lnSpc>
            </a:pPr>
            <a:endParaRPr lang="en-US" altLang="zh-CN" dirty="0"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drape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H="1">
            <a:off x="0" y="0"/>
            <a:ext cx="2143841" cy="2331114"/>
            <a:chOff x="10051036" y="0"/>
            <a:chExt cx="2143841" cy="233111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10800000">
              <a:off x="10536165" y="1328919"/>
              <a:ext cx="311284" cy="268348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10800000">
              <a:off x="11801248" y="1692585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11188128" y="2237674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10800000">
              <a:off x="11149082" y="1794408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10800000">
              <a:off x="11455502" y="1909023"/>
              <a:ext cx="188736" cy="162703"/>
            </a:xfrm>
            <a:prstGeom prst="triangle">
              <a:avLst/>
            </a:pr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10800000">
              <a:off x="10051036" y="913594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7" name="文本框 6"/>
          <p:cNvSpPr txBox="1"/>
          <p:nvPr/>
        </p:nvSpPr>
        <p:spPr>
          <a:xfrm>
            <a:off x="1503069" y="157748"/>
            <a:ext cx="540721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50C8AE"/>
                </a:solidFill>
                <a:cs typeface="+mn-ea"/>
                <a:sym typeface="+mn-lt"/>
              </a:rPr>
              <a:t>功能演示 </a:t>
            </a:r>
            <a:r>
              <a:rPr lang="en-US" altLang="zh-CN" sz="2400" b="1" dirty="0" smtClean="0">
                <a:solidFill>
                  <a:srgbClr val="50C8AE"/>
                </a:solidFill>
                <a:cs typeface="+mn-ea"/>
                <a:sym typeface="+mn-lt"/>
              </a:rPr>
              <a:t>- </a:t>
            </a:r>
            <a:r>
              <a:rPr lang="zh-CN" altLang="en-US" sz="2400" b="1" dirty="0" smtClean="0">
                <a:solidFill>
                  <a:srgbClr val="50C8AE"/>
                </a:solidFill>
                <a:cs typeface="+mn-ea"/>
                <a:sym typeface="+mn-lt"/>
              </a:rPr>
              <a:t>数据源配置</a:t>
            </a:r>
            <a:endParaRPr lang="zh-CN" altLang="en-US" sz="2000" dirty="0">
              <a:solidFill>
                <a:srgbClr val="F0F0F0">
                  <a:lumMod val="50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722" y="913594"/>
            <a:ext cx="5247409" cy="5621679"/>
          </a:xfrm>
          <a:prstGeom prst="rect">
            <a:avLst/>
          </a:prstGeom>
        </p:spPr>
      </p:pic>
      <p:sp>
        <p:nvSpPr>
          <p:cNvPr id="5" name="云形标注 4"/>
          <p:cNvSpPr/>
          <p:nvPr/>
        </p:nvSpPr>
        <p:spPr>
          <a:xfrm>
            <a:off x="946764" y="2382263"/>
            <a:ext cx="4181570" cy="2795154"/>
          </a:xfrm>
          <a:prstGeom prst="cloud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ODBC</a:t>
            </a:r>
            <a:r>
              <a:rPr lang="zh-CN" altLang="en-US" dirty="0" smtClean="0"/>
              <a:t>驱动配置</a:t>
            </a:r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r>
              <a:rPr lang="zh-CN" altLang="en-US" dirty="0" smtClean="0"/>
              <a:t>支持： 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DB2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MySQL</a:t>
            </a:r>
          </a:p>
          <a:p>
            <a:pPr algn="ctr"/>
            <a:endParaRPr lang="en-US" altLang="zh-CN" dirty="0"/>
          </a:p>
          <a:p>
            <a:pPr algn="ctr"/>
            <a:r>
              <a:rPr lang="zh-CN" altLang="en-US" dirty="0" smtClean="0"/>
              <a:t>其他：参考自行编写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2973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drape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H="1">
            <a:off x="0" y="0"/>
            <a:ext cx="2143841" cy="2331114"/>
            <a:chOff x="10051036" y="0"/>
            <a:chExt cx="2143841" cy="233111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10800000">
              <a:off x="10536165" y="1328919"/>
              <a:ext cx="311284" cy="268348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10800000">
              <a:off x="11801248" y="1692585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11188128" y="2237674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10800000">
              <a:off x="11149082" y="1794408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10800000">
              <a:off x="11455502" y="1909023"/>
              <a:ext cx="188736" cy="162703"/>
            </a:xfrm>
            <a:prstGeom prst="triangle">
              <a:avLst/>
            </a:pr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10800000">
              <a:off x="10051036" y="913594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7" name="文本框 6"/>
          <p:cNvSpPr txBox="1"/>
          <p:nvPr/>
        </p:nvSpPr>
        <p:spPr>
          <a:xfrm>
            <a:off x="1503069" y="157748"/>
            <a:ext cx="540721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50C8AE"/>
                </a:solidFill>
                <a:cs typeface="+mn-ea"/>
                <a:sym typeface="+mn-lt"/>
              </a:rPr>
              <a:t>功能演示</a:t>
            </a:r>
            <a:r>
              <a:rPr lang="en-US" altLang="zh-CN" sz="2400" b="1" dirty="0" smtClean="0">
                <a:solidFill>
                  <a:srgbClr val="50C8AE"/>
                </a:solidFill>
                <a:cs typeface="+mn-ea"/>
                <a:sym typeface="+mn-lt"/>
              </a:rPr>
              <a:t>-</a:t>
            </a:r>
            <a:r>
              <a:rPr lang="zh-CN" altLang="en-US" sz="2400" b="1" dirty="0" smtClean="0">
                <a:solidFill>
                  <a:srgbClr val="50C8AE"/>
                </a:solidFill>
                <a:cs typeface="+mn-ea"/>
                <a:sym typeface="+mn-lt"/>
              </a:rPr>
              <a:t>测连接、取表名、表注释</a:t>
            </a:r>
            <a:endParaRPr lang="zh-CN" altLang="en-US" sz="2000" dirty="0">
              <a:solidFill>
                <a:srgbClr val="F0F0F0">
                  <a:lumMod val="50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27" y="1203079"/>
            <a:ext cx="7898697" cy="5233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486" y="1141611"/>
            <a:ext cx="5701789" cy="529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90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drape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107" y="1065727"/>
            <a:ext cx="6357352" cy="5155843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 flipH="1">
            <a:off x="0" y="0"/>
            <a:ext cx="2143841" cy="2331114"/>
            <a:chOff x="10051036" y="0"/>
            <a:chExt cx="2143841" cy="233111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10800000">
              <a:off x="10536165" y="1328919"/>
              <a:ext cx="311284" cy="268348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10800000">
              <a:off x="11801248" y="1692585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11188128" y="2237674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10800000">
              <a:off x="11149082" y="1794408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10800000">
              <a:off x="11455502" y="1909023"/>
              <a:ext cx="188736" cy="162703"/>
            </a:xfrm>
            <a:prstGeom prst="triangle">
              <a:avLst/>
            </a:pr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10800000">
              <a:off x="10051036" y="913594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7" name="文本框 6"/>
          <p:cNvSpPr txBox="1"/>
          <p:nvPr/>
        </p:nvSpPr>
        <p:spPr>
          <a:xfrm>
            <a:off x="1503069" y="190706"/>
            <a:ext cx="6443502" cy="580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50C8AE"/>
                </a:solidFill>
                <a:cs typeface="+mn-ea"/>
                <a:sym typeface="+mn-lt"/>
              </a:rPr>
              <a:t>功能演示</a:t>
            </a:r>
            <a:r>
              <a:rPr lang="en-US" altLang="zh-CN" sz="2400" b="1" dirty="0" smtClean="0">
                <a:solidFill>
                  <a:srgbClr val="50C8AE"/>
                </a:solidFill>
                <a:cs typeface="+mn-ea"/>
                <a:sym typeface="+mn-lt"/>
              </a:rPr>
              <a:t>-</a:t>
            </a:r>
            <a:r>
              <a:rPr lang="zh-CN" altLang="en-US" sz="2400" b="1" dirty="0" smtClean="0">
                <a:solidFill>
                  <a:srgbClr val="50C8AE"/>
                </a:solidFill>
                <a:cs typeface="+mn-ea"/>
                <a:sym typeface="+mn-lt"/>
              </a:rPr>
              <a:t>取表细、表链接</a:t>
            </a:r>
            <a:endParaRPr lang="zh-CN" altLang="en-US" sz="2000" dirty="0">
              <a:solidFill>
                <a:srgbClr val="F0F0F0">
                  <a:lumMod val="50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111" y="1065727"/>
            <a:ext cx="3886200" cy="456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19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drape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H="1">
            <a:off x="0" y="0"/>
            <a:ext cx="2143841" cy="2331114"/>
            <a:chOff x="10051036" y="0"/>
            <a:chExt cx="2143841" cy="233111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10800000">
              <a:off x="10536165" y="1328919"/>
              <a:ext cx="311284" cy="268348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10800000">
              <a:off x="11801248" y="1692585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11188128" y="2237674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10800000">
              <a:off x="11149082" y="1794408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10800000">
              <a:off x="11455502" y="1909023"/>
              <a:ext cx="188736" cy="162703"/>
            </a:xfrm>
            <a:prstGeom prst="triangle">
              <a:avLst/>
            </a:pr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10800000">
              <a:off x="10051036" y="913594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7" name="文本框 6"/>
          <p:cNvSpPr txBox="1"/>
          <p:nvPr/>
        </p:nvSpPr>
        <p:spPr>
          <a:xfrm>
            <a:off x="1503069" y="157748"/>
            <a:ext cx="540721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50C8AE"/>
                </a:solidFill>
                <a:cs typeface="+mn-ea"/>
                <a:sym typeface="+mn-lt"/>
              </a:rPr>
              <a:t>功能演示</a:t>
            </a:r>
            <a:r>
              <a:rPr lang="en-US" altLang="zh-CN" sz="2400" b="1" dirty="0" smtClean="0">
                <a:solidFill>
                  <a:srgbClr val="50C8AE"/>
                </a:solidFill>
                <a:cs typeface="+mn-ea"/>
                <a:sym typeface="+mn-lt"/>
              </a:rPr>
              <a:t>-</a:t>
            </a:r>
            <a:r>
              <a:rPr lang="zh-CN" altLang="en-US" sz="2400" b="1" dirty="0" smtClean="0">
                <a:solidFill>
                  <a:srgbClr val="50C8AE"/>
                </a:solidFill>
                <a:cs typeface="+mn-ea"/>
                <a:sym typeface="+mn-lt"/>
              </a:rPr>
              <a:t>表字典</a:t>
            </a:r>
            <a:endParaRPr lang="zh-CN" altLang="en-US" sz="2000" dirty="0">
              <a:solidFill>
                <a:srgbClr val="F0F0F0">
                  <a:lumMod val="50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676" y="804079"/>
            <a:ext cx="7138035" cy="58235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534" y="804079"/>
            <a:ext cx="1765132" cy="5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876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drape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H="1">
            <a:off x="0" y="0"/>
            <a:ext cx="2143841" cy="2331114"/>
            <a:chOff x="10051036" y="0"/>
            <a:chExt cx="2143841" cy="233111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10800000">
              <a:off x="10536165" y="1328919"/>
              <a:ext cx="311284" cy="268348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10800000">
              <a:off x="11801248" y="1692585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11188128" y="2237674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10800000">
              <a:off x="11149082" y="1794408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10800000">
              <a:off x="11455502" y="1909023"/>
              <a:ext cx="188736" cy="162703"/>
            </a:xfrm>
            <a:prstGeom prst="triangle">
              <a:avLst/>
            </a:pr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10800000">
              <a:off x="10051036" y="913594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7" name="文本框 6"/>
          <p:cNvSpPr txBox="1"/>
          <p:nvPr/>
        </p:nvSpPr>
        <p:spPr>
          <a:xfrm>
            <a:off x="1503069" y="157748"/>
            <a:ext cx="540721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50C8AE"/>
                </a:solidFill>
                <a:cs typeface="+mn-ea"/>
                <a:sym typeface="+mn-lt"/>
              </a:rPr>
              <a:t>功能演示</a:t>
            </a:r>
            <a:r>
              <a:rPr lang="en-US" altLang="zh-CN" sz="2400" b="1" dirty="0" smtClean="0">
                <a:solidFill>
                  <a:srgbClr val="50C8AE"/>
                </a:solidFill>
                <a:cs typeface="+mn-ea"/>
                <a:sym typeface="+mn-lt"/>
              </a:rPr>
              <a:t>-</a:t>
            </a:r>
            <a:r>
              <a:rPr lang="zh-CN" altLang="en-US" sz="2400" b="1" dirty="0" smtClean="0">
                <a:solidFill>
                  <a:srgbClr val="50C8AE"/>
                </a:solidFill>
                <a:cs typeface="+mn-ea"/>
                <a:sym typeface="+mn-lt"/>
              </a:rPr>
              <a:t>创建表、狂建表</a:t>
            </a:r>
            <a:endParaRPr lang="zh-CN" altLang="en-US" sz="2000" dirty="0">
              <a:solidFill>
                <a:srgbClr val="F0F0F0">
                  <a:lumMod val="50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63" y="913594"/>
            <a:ext cx="10762295" cy="558154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983" y="913594"/>
            <a:ext cx="96012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03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drape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H="1">
            <a:off x="0" y="0"/>
            <a:ext cx="2143841" cy="2331114"/>
            <a:chOff x="10051036" y="0"/>
            <a:chExt cx="2143841" cy="233111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10800000">
              <a:off x="10536165" y="1328919"/>
              <a:ext cx="311284" cy="268348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10800000">
              <a:off x="11801248" y="1692585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11188128" y="2237674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10800000">
              <a:off x="11149082" y="1794408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10800000">
              <a:off x="11455502" y="1909023"/>
              <a:ext cx="188736" cy="162703"/>
            </a:xfrm>
            <a:prstGeom prst="triangle">
              <a:avLst/>
            </a:pr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10800000">
              <a:off x="10051036" y="913594"/>
              <a:ext cx="108390" cy="93440"/>
            </a:xfrm>
            <a:prstGeom prst="triangle">
              <a:avLst/>
            </a:pr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7" name="文本框 6"/>
          <p:cNvSpPr txBox="1"/>
          <p:nvPr/>
        </p:nvSpPr>
        <p:spPr>
          <a:xfrm>
            <a:off x="1503069" y="157748"/>
            <a:ext cx="540721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50C8AE"/>
                </a:solidFill>
                <a:cs typeface="+mn-ea"/>
                <a:sym typeface="+mn-lt"/>
              </a:rPr>
              <a:t>功能演示</a:t>
            </a:r>
            <a:r>
              <a:rPr lang="en-US" altLang="zh-CN" sz="2400" b="1" dirty="0" smtClean="0">
                <a:solidFill>
                  <a:srgbClr val="50C8AE"/>
                </a:solidFill>
                <a:cs typeface="+mn-ea"/>
                <a:sym typeface="+mn-lt"/>
              </a:rPr>
              <a:t>-</a:t>
            </a:r>
            <a:r>
              <a:rPr lang="zh-CN" altLang="en-US" sz="2400" b="1" dirty="0" smtClean="0">
                <a:solidFill>
                  <a:srgbClr val="50C8AE"/>
                </a:solidFill>
                <a:cs typeface="+mn-ea"/>
                <a:sym typeface="+mn-lt"/>
              </a:rPr>
              <a:t>美字体、备份下、初始化</a:t>
            </a:r>
            <a:endParaRPr lang="zh-CN" altLang="en-US" sz="2000" dirty="0">
              <a:solidFill>
                <a:srgbClr val="F0F0F0">
                  <a:lumMod val="50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64" y="1328919"/>
            <a:ext cx="3009900" cy="1771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960" y="913594"/>
            <a:ext cx="9601200" cy="56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31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drape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AB0B8"/>
      </a:accent1>
      <a:accent2>
        <a:srgbClr val="00C077"/>
      </a:accent2>
      <a:accent3>
        <a:srgbClr val="08DA76"/>
      </a:accent3>
      <a:accent4>
        <a:srgbClr val="11B797"/>
      </a:accent4>
      <a:accent5>
        <a:srgbClr val="1A7C77"/>
      </a:accent5>
      <a:accent6>
        <a:srgbClr val="09996C"/>
      </a:accent6>
      <a:hlink>
        <a:srgbClr val="1AB0B8"/>
      </a:hlink>
      <a:folHlink>
        <a:srgbClr val="BFBFBF"/>
      </a:folHlink>
    </a:clrScheme>
    <a:fontScheme name="juxnimsu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AB0B8"/>
    </a:accent1>
    <a:accent2>
      <a:srgbClr val="00C077"/>
    </a:accent2>
    <a:accent3>
      <a:srgbClr val="08DA76"/>
    </a:accent3>
    <a:accent4>
      <a:srgbClr val="11B797"/>
    </a:accent4>
    <a:accent5>
      <a:srgbClr val="1A7C77"/>
    </a:accent5>
    <a:accent6>
      <a:srgbClr val="09996C"/>
    </a:accent6>
    <a:hlink>
      <a:srgbClr val="1AB0B8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AB0B8"/>
    </a:accent1>
    <a:accent2>
      <a:srgbClr val="00C077"/>
    </a:accent2>
    <a:accent3>
      <a:srgbClr val="08DA76"/>
    </a:accent3>
    <a:accent4>
      <a:srgbClr val="11B797"/>
    </a:accent4>
    <a:accent5>
      <a:srgbClr val="1A7C77"/>
    </a:accent5>
    <a:accent6>
      <a:srgbClr val="09996C"/>
    </a:accent6>
    <a:hlink>
      <a:srgbClr val="1AB0B8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AB0B8"/>
    </a:accent1>
    <a:accent2>
      <a:srgbClr val="00C077"/>
    </a:accent2>
    <a:accent3>
      <a:srgbClr val="08DA76"/>
    </a:accent3>
    <a:accent4>
      <a:srgbClr val="11B797"/>
    </a:accent4>
    <a:accent5>
      <a:srgbClr val="1A7C77"/>
    </a:accent5>
    <a:accent6>
      <a:srgbClr val="09996C"/>
    </a:accent6>
    <a:hlink>
      <a:srgbClr val="1AB0B8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923</TotalTime>
  <Words>309</Words>
  <Application>Microsoft Office PowerPoint</Application>
  <PresentationFormat>宽屏</PresentationFormat>
  <Paragraphs>61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微软雅黑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zhoulingyun</dc:creator>
  <cp:lastModifiedBy>何 鹏举</cp:lastModifiedBy>
  <cp:revision>243</cp:revision>
  <dcterms:created xsi:type="dcterms:W3CDTF">2017-12-11T08:38:00Z</dcterms:created>
  <dcterms:modified xsi:type="dcterms:W3CDTF">2018-08-30T06:10:16Z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2052-10.8.0.6206</vt:lpwstr>
  </property>
</Properties>
</file>